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069977281_1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069977281_1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069977281_1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069977281_1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069977281_1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069977281_1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069977281_1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069977281_1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069977281_1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069977281_1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069977281_1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069977281_1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69977281_1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69977281_1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069977281_1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069977281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791075"/>
            <a:ext cx="454450" cy="4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13" y="537975"/>
            <a:ext cx="624925" cy="3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9" name="Google Shape;7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0" name="Google Shape;8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104" name="Google Shape;10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43" name="Google Shape;43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1" name="Google Shape;51;p8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2" name="Google Shape;52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4" name="Google Shape;64;p10"/>
          <p:cNvGrpSpPr/>
          <p:nvPr/>
        </p:nvGrpSpPr>
        <p:grpSpPr>
          <a:xfrm>
            <a:off x="830392" y="657856"/>
            <a:ext cx="745763" cy="45826"/>
            <a:chOff x="4580561" y="2589004"/>
            <a:chExt cx="1064464" cy="25200"/>
          </a:xfrm>
        </p:grpSpPr>
        <p:sp>
          <p:nvSpPr>
            <p:cNvPr id="65" name="Google Shape;6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515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ctrTitle"/>
          </p:nvPr>
        </p:nvSpPr>
        <p:spPr>
          <a:xfrm>
            <a:off x="729450" y="1322450"/>
            <a:ext cx="8268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Chapter 17: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000"/>
              </a:spcAft>
              <a:buNone/>
            </a:pPr>
            <a:r>
              <a:rPr lang="en-GB" sz="3400">
                <a:solidFill>
                  <a:schemeClr val="lt1"/>
                </a:solidFill>
              </a:rPr>
              <a:t>Filecoin Lassie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9450" y="3454050"/>
            <a:ext cx="45702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Content</a:t>
            </a:r>
            <a:r>
              <a:rPr lang="en-GB" sz="1800">
                <a:solidFill>
                  <a:schemeClr val="lt2"/>
                </a:solidFill>
              </a:rPr>
              <a:t> created by Brown Zhang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Researcher @ </a:t>
            </a:r>
            <a:r>
              <a:rPr lang="en-GB" sz="1800">
                <a:solidFill>
                  <a:schemeClr val="lt2"/>
                </a:solidFill>
              </a:rPr>
              <a:t>KEN Labs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030400" y="726325"/>
            <a:ext cx="32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Beginners Guide to Filecoin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850" y="646813"/>
            <a:ext cx="531993" cy="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350" y="668050"/>
            <a:ext cx="500500" cy="4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1350" y="667175"/>
            <a:ext cx="500500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4350" y="610600"/>
            <a:ext cx="576125" cy="5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9450" y="7890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Conclusion</a:t>
            </a:r>
            <a:endParaRPr sz="2600"/>
          </a:p>
        </p:txBody>
      </p:sp>
      <p:sp>
        <p:nvSpPr>
          <p:cNvPr id="191" name="Google Shape;191;p27"/>
          <p:cNvSpPr txBox="1"/>
          <p:nvPr>
            <p:ph idx="4294967295" type="body"/>
          </p:nvPr>
        </p:nvSpPr>
        <p:spPr>
          <a:xfrm>
            <a:off x="721250" y="1431750"/>
            <a:ext cx="70320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Lassie is a simple retrieval client for IPFS and Filecoin. It finds and fetches your data over the best retrieval protocols available.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ctrTitle"/>
          </p:nvPr>
        </p:nvSpPr>
        <p:spPr>
          <a:xfrm>
            <a:off x="727950" y="2253700"/>
            <a:ext cx="76881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</a:rPr>
              <a:t>Feedback is welcomed.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https://github.com/kenlabs/Beginners-Guide-to-Filecoin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360" y="1550680"/>
            <a:ext cx="689393" cy="7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056" y="1166725"/>
            <a:ext cx="948000" cy="52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730725" y="785250"/>
            <a:ext cx="3893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721225" y="1900725"/>
            <a:ext cx="38934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Easily retrieve your CIDs from Filecoin and IPFS.</a:t>
            </a:r>
            <a:endParaRPr sz="11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Question：</a:t>
            </a:r>
            <a:endParaRPr sz="11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1A1A1A"/>
                </a:solidFill>
              </a:rPr>
              <a:t>Filecoin and IPFS are pretty cool, but what if I don’t know where my data is or which SP has it?</a:t>
            </a:r>
            <a:endParaRPr sz="1100">
              <a:solidFill>
                <a:srgbClr val="1A1A1A"/>
              </a:solidFill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50" y="1665341"/>
            <a:ext cx="3997251" cy="224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730725" y="785250"/>
            <a:ext cx="4211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Lassie makes the client side of retrievals simple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25" y="2187375"/>
            <a:ext cx="2461344" cy="1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725" y="994925"/>
            <a:ext cx="1547950" cy="154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0"/>
          <p:cNvCxnSpPr>
            <a:endCxn id="130" idx="1"/>
          </p:cNvCxnSpPr>
          <p:nvPr/>
        </p:nvCxnSpPr>
        <p:spPr>
          <a:xfrm flipH="1" rot="10800000">
            <a:off x="3181025" y="1768900"/>
            <a:ext cx="3353700" cy="814800"/>
          </a:xfrm>
          <a:prstGeom prst="straightConnector1">
            <a:avLst/>
          </a:prstGeom>
          <a:noFill/>
          <a:ln cap="flat" cmpd="sng" w="28575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7725" y="2961450"/>
            <a:ext cx="704325" cy="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4725" y="3690738"/>
            <a:ext cx="1614075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7475" y="3690750"/>
            <a:ext cx="704325" cy="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375" y="2972450"/>
            <a:ext cx="704325" cy="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537" y="3665775"/>
            <a:ext cx="704325" cy="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4925" y="3020163"/>
            <a:ext cx="1614075" cy="52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0"/>
          <p:cNvCxnSpPr>
            <a:stCxn id="129" idx="3"/>
            <a:endCxn id="135" idx="1"/>
          </p:cNvCxnSpPr>
          <p:nvPr/>
        </p:nvCxnSpPr>
        <p:spPr>
          <a:xfrm>
            <a:off x="3192069" y="2704575"/>
            <a:ext cx="2103300" cy="620100"/>
          </a:xfrm>
          <a:prstGeom prst="straightConnector1">
            <a:avLst/>
          </a:prstGeom>
          <a:noFill/>
          <a:ln cap="flat" cmpd="sng" w="28575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0"/>
          <p:cNvSpPr txBox="1"/>
          <p:nvPr/>
        </p:nvSpPr>
        <p:spPr>
          <a:xfrm>
            <a:off x="3269850" y="1571775"/>
            <a:ext cx="282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has CID bafyf34…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are they serving it?</a:t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3742525" y="2404575"/>
            <a:ext cx="282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hear you have CID bafyf34…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Via bitswap, please provide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730725" y="785250"/>
            <a:ext cx="70893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Retrievals to Filecoin and IPFS are flowing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588" y="1788200"/>
            <a:ext cx="5100815" cy="248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730725" y="785250"/>
            <a:ext cx="3893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Lassie modes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721225" y="1900725"/>
            <a:ext cx="75573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AutoNum type="arabicParenR"/>
            </a:pPr>
            <a:r>
              <a:rPr lang="en-GB" sz="1100">
                <a:solidFill>
                  <a:srgbClr val="1A1A1A"/>
                </a:solidFill>
              </a:rPr>
              <a:t>CLI</a:t>
            </a:r>
            <a:endParaRPr sz="1100"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1A1A1A"/>
                </a:solidFill>
              </a:rPr>
              <a:t>lassie fetch &lt;CID&gt;</a:t>
            </a:r>
            <a:endParaRPr b="1" sz="1300"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AutoNum type="arabicParenR"/>
            </a:pPr>
            <a:r>
              <a:rPr lang="en-GB" sz="1100">
                <a:solidFill>
                  <a:srgbClr val="1A1A1A"/>
                </a:solidFill>
              </a:rPr>
              <a:t>Go client library to be integrated into your Go app</a:t>
            </a:r>
            <a:endParaRPr sz="1100"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AutoNum type="arabicParenR"/>
            </a:pPr>
            <a:r>
              <a:rPr lang="en-GB" sz="1100">
                <a:solidFill>
                  <a:srgbClr val="1A1A1A"/>
                </a:solidFill>
              </a:rPr>
              <a:t>HTTP daemon for integration into non-Go apps</a:t>
            </a:r>
            <a:endParaRPr sz="1100"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rgbClr val="1A1A1A"/>
                </a:solidFill>
              </a:rPr>
              <a:t>GET /ipfs/{cid}[/path][?params]</a:t>
            </a:r>
            <a:endParaRPr b="1" sz="1300">
              <a:solidFill>
                <a:srgbClr val="1A1A1A"/>
              </a:solidFill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550" y="1900725"/>
            <a:ext cx="28479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730725" y="785250"/>
            <a:ext cx="3893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Lassie features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721225" y="1900725"/>
            <a:ext cx="75573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rgbClr val="1A1A1A"/>
                </a:solidFill>
              </a:rPr>
              <a:t>Retrieves  seamlessly from either IPFS or Filecoin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rgbClr val="1A1A1A"/>
                </a:solidFill>
              </a:rPr>
              <a:t>Finds the content for you, or user can specify where to get the content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rgbClr val="1A1A1A"/>
                </a:solidFill>
              </a:rPr>
              <a:t>Queries multiple providers in parallel, and returns data to the client form fastest sources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A1A1A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rgbClr val="1A1A1A"/>
                </a:solidFill>
              </a:rPr>
              <a:t>Optionally, can see detailed progress information</a:t>
            </a:r>
            <a:endParaRPr sz="13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/>
        </p:nvSpPr>
        <p:spPr>
          <a:xfrm>
            <a:off x="730725" y="785250"/>
            <a:ext cx="4356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Lassie fetches and guards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721225" y="1900725"/>
            <a:ext cx="69738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rgbClr val="1A1A1A"/>
                </a:solidFill>
              </a:rPr>
              <a:t>Lassie verifies the data you receive is what you asked for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rgbClr val="1A1A1A"/>
                </a:solidFill>
              </a:rPr>
              <a:t>There’s no opportunity for a data provider to provide you with false data</a:t>
            </a:r>
            <a:endParaRPr sz="1300">
              <a:solidFill>
                <a:srgbClr val="1A1A1A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A1A1A"/>
              </a:buClr>
              <a:buSzPts val="1300"/>
              <a:buFont typeface="Arial"/>
              <a:buChar char="●"/>
            </a:pPr>
            <a:r>
              <a:rPr lang="en-GB" sz="1300">
                <a:solidFill>
                  <a:srgbClr val="1A1A1A"/>
                </a:solidFill>
              </a:rPr>
              <a:t>Plus, the output from Lassie has everything you need to verify that the content you got was precisely what you asked for</a:t>
            </a:r>
            <a:endParaRPr sz="1300">
              <a:solidFill>
                <a:srgbClr val="1A1A1A"/>
              </a:solidFill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750" y="1900713"/>
            <a:ext cx="169545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730725" y="785250"/>
            <a:ext cx="6021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Where is Lassie being used today?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400" y="1715400"/>
            <a:ext cx="5367202" cy="30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730725" y="785250"/>
            <a:ext cx="6021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Saturn, a decentralized CDN with cache misses to Filecoin and IPFS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157250" y="2694450"/>
            <a:ext cx="1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/ipfs/{cid}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825" y="2237375"/>
            <a:ext cx="2377800" cy="14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648" y="2611562"/>
            <a:ext cx="1563126" cy="6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4800" y="1616325"/>
            <a:ext cx="704325" cy="7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9925" y="3725413"/>
            <a:ext cx="1614075" cy="52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6"/>
          <p:cNvCxnSpPr>
            <a:stCxn id="178" idx="3"/>
            <a:endCxn id="179" idx="1"/>
          </p:cNvCxnSpPr>
          <p:nvPr/>
        </p:nvCxnSpPr>
        <p:spPr>
          <a:xfrm>
            <a:off x="2579250" y="2894550"/>
            <a:ext cx="1144500" cy="45600"/>
          </a:xfrm>
          <a:prstGeom prst="straightConnector1">
            <a:avLst/>
          </a:prstGeom>
          <a:noFill/>
          <a:ln cap="flat" cmpd="sng" w="2857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6"/>
          <p:cNvCxnSpPr>
            <a:stCxn id="180" idx="3"/>
            <a:endCxn id="181" idx="1"/>
          </p:cNvCxnSpPr>
          <p:nvPr/>
        </p:nvCxnSpPr>
        <p:spPr>
          <a:xfrm flipH="1" rot="10800000">
            <a:off x="7329773" y="1968625"/>
            <a:ext cx="654900" cy="971400"/>
          </a:xfrm>
          <a:prstGeom prst="straightConnector1">
            <a:avLst/>
          </a:prstGeom>
          <a:noFill/>
          <a:ln cap="flat" cmpd="sng" w="2857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6"/>
          <p:cNvCxnSpPr>
            <a:stCxn id="180" idx="3"/>
            <a:endCxn id="182" idx="0"/>
          </p:cNvCxnSpPr>
          <p:nvPr/>
        </p:nvCxnSpPr>
        <p:spPr>
          <a:xfrm>
            <a:off x="7329773" y="2940025"/>
            <a:ext cx="1007100" cy="785400"/>
          </a:xfrm>
          <a:prstGeom prst="straightConnector1">
            <a:avLst/>
          </a:prstGeom>
          <a:noFill/>
          <a:ln cap="flat" cmpd="sng" w="2857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